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0383FF55-8FA8-4456-B68A-910F92FD6A7B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1A1DEA-CAE7-4098-9A33-E69FC7529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FF55-8FA8-4456-B68A-910F92FD6A7B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1DEA-CAE7-4098-9A33-E69FC7529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FF55-8FA8-4456-B68A-910F92FD6A7B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1DEA-CAE7-4098-9A33-E69FC7529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83FF55-8FA8-4456-B68A-910F92FD6A7B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1A1DEA-CAE7-4098-9A33-E69FC7529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FF55-8FA8-4456-B68A-910F92FD6A7B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1A1DEA-CAE7-4098-9A33-E69FC7529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383FF55-8FA8-4456-B68A-910F92FD6A7B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31A1DEA-CAE7-4098-9A33-E69FC7529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383FF55-8FA8-4456-B68A-910F92FD6A7B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31A1DEA-CAE7-4098-9A33-E69FC7529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FF55-8FA8-4456-B68A-910F92FD6A7B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1A1DEA-CAE7-4098-9A33-E69FC7529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FF55-8FA8-4456-B68A-910F92FD6A7B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1A1DEA-CAE7-4098-9A33-E69FC7529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383FF55-8FA8-4456-B68A-910F92FD6A7B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31A1DEA-CAE7-4098-9A33-E69FC7529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0383FF55-8FA8-4456-B68A-910F92FD6A7B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931A1DEA-CAE7-4098-9A33-E69FC7529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0383FF55-8FA8-4456-B68A-910F92FD6A7B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931A1DEA-CAE7-4098-9A33-E69FC7529AF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4419600"/>
            <a:ext cx="4013200" cy="428625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Ms. Lashley</a:t>
            </a:r>
            <a:endParaRPr lang="en-US" sz="3600" dirty="0">
              <a:solidFill>
                <a:srgbClr val="FF0000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09800"/>
            <a:ext cx="4013200" cy="16002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effectLst/>
                <a:latin typeface="Comic Sans MS" panose="030F0702030302020204" pitchFamily="66" charset="0"/>
              </a:rPr>
              <a:t/>
            </a:r>
            <a:br>
              <a:rPr lang="en-US" sz="3600" dirty="0" smtClean="0">
                <a:effectLst/>
                <a:latin typeface="Comic Sans MS" panose="030F0702030302020204" pitchFamily="66" charset="0"/>
              </a:rPr>
            </a:br>
            <a:r>
              <a:rPr lang="en-US" sz="2700" b="0" dirty="0" smtClean="0">
                <a:effectLst/>
                <a:latin typeface="Footlight MT Light" panose="0204060206030A020304" pitchFamily="18" charset="0"/>
              </a:rPr>
              <a:t>4.04 </a:t>
            </a:r>
            <a:br>
              <a:rPr lang="en-US" sz="2700" b="0" dirty="0" smtClean="0">
                <a:effectLst/>
                <a:latin typeface="Footlight MT Light" panose="0204060206030A020304" pitchFamily="18" charset="0"/>
              </a:rPr>
            </a:br>
            <a:r>
              <a:rPr lang="en-US" sz="2700" b="0" dirty="0" smtClean="0">
                <a:effectLst/>
                <a:latin typeface="Footlight MT Light" panose="0204060206030A020304" pitchFamily="18" charset="0"/>
              </a:rPr>
              <a:t>Challenges </a:t>
            </a:r>
            <a:r>
              <a:rPr lang="en-US" sz="2700" b="0" dirty="0">
                <a:effectLst/>
                <a:latin typeface="Footlight MT Light" panose="0204060206030A020304" pitchFamily="18" charset="0"/>
              </a:rPr>
              <a:t>for new parents</a:t>
            </a:r>
            <a:r>
              <a:rPr lang="en-US" sz="3100" b="0" dirty="0">
                <a:effectLst/>
                <a:latin typeface="Footlight MT Light" panose="0204060206030A020304" pitchFamily="18" charset="0"/>
              </a:rPr>
              <a:t/>
            </a:r>
            <a:br>
              <a:rPr lang="en-US" sz="3100" b="0" dirty="0">
                <a:effectLst/>
                <a:latin typeface="Footlight MT Light" panose="0204060206030A020304" pitchFamily="18" charset="0"/>
              </a:rPr>
            </a:br>
            <a:endParaRPr lang="en-US" sz="2800" b="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61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lvl="0"/>
            <a:r>
              <a:rPr lang="en-US" dirty="0"/>
              <a:t>Adapting to interrupted sleep</a:t>
            </a:r>
          </a:p>
          <a:p>
            <a:pPr lvl="0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Adapt </a:t>
            </a:r>
            <a:r>
              <a:rPr lang="en-US" sz="3600" dirty="0">
                <a:solidFill>
                  <a:srgbClr val="FF0000"/>
                </a:solidFill>
                <a:latin typeface="Footlight MT Light" panose="0204060206030A020304" pitchFamily="18" charset="0"/>
              </a:rPr>
              <a:t>to interrupted </a:t>
            </a:r>
            <a:r>
              <a:rPr lang="en-US" sz="36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sleep</a:t>
            </a:r>
          </a:p>
          <a:p>
            <a:pPr marL="342900" indent="-342900" algn="l"/>
            <a:r>
              <a:rPr lang="en-US" sz="36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		-</a:t>
            </a:r>
            <a:r>
              <a:rPr lang="en-US" sz="24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Rotate getting up during the night</a:t>
            </a:r>
            <a:endParaRPr lang="en-US" sz="3600" dirty="0">
              <a:solidFill>
                <a:srgbClr val="FF0000"/>
              </a:solidFill>
              <a:latin typeface="Footlight MT Light" panose="0204060206030A020304" pitchFamily="18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Accepting </a:t>
            </a:r>
            <a:r>
              <a:rPr lang="en-US" sz="3600" dirty="0">
                <a:solidFill>
                  <a:srgbClr val="FF0000"/>
                </a:solidFill>
                <a:latin typeface="Footlight MT Light" panose="0204060206030A020304" pitchFamily="18" charset="0"/>
              </a:rPr>
              <a:t>offers of </a:t>
            </a:r>
            <a:r>
              <a:rPr lang="en-US" sz="36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assistance</a:t>
            </a:r>
          </a:p>
          <a:p>
            <a:pPr marL="342900" lvl="0" indent="-342900" algn="l"/>
            <a:r>
              <a:rPr lang="en-US" sz="36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		</a:t>
            </a:r>
            <a:r>
              <a:rPr lang="en-US" sz="28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- Accept help from trustworthy people</a:t>
            </a:r>
            <a:endParaRPr lang="en-US" sz="3600" dirty="0">
              <a:solidFill>
                <a:srgbClr val="FF0000"/>
              </a:solidFill>
              <a:latin typeface="Footlight MT Light" panose="0204060206030A020304" pitchFamily="18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  <a:latin typeface="Footlight MT Light" panose="0204060206030A020304" pitchFamily="18" charset="0"/>
              </a:rPr>
              <a:t>Allowing time for other things</a:t>
            </a:r>
          </a:p>
          <a:p>
            <a:endParaRPr lang="en-US" dirty="0">
              <a:solidFill>
                <a:srgbClr val="FF0000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0" y="609600"/>
            <a:ext cx="6172200" cy="1752600"/>
          </a:xfrm>
        </p:spPr>
        <p:txBody>
          <a:bodyPr/>
          <a:lstStyle/>
          <a:p>
            <a:pPr lvl="0"/>
            <a:r>
              <a:rPr lang="en-US" sz="4000" b="0" dirty="0">
                <a:latin typeface="Footlight MT Light" panose="0204060206030A020304" pitchFamily="18" charset="0"/>
              </a:rPr>
              <a:t>Adapting to new routines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6011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362200"/>
            <a:ext cx="8229600" cy="4075176"/>
          </a:xfrm>
        </p:spPr>
        <p:txBody>
          <a:bodyPr>
            <a:normAutofit fontScale="85000" lnSpcReduction="2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Footlight MT Light" panose="0204060206030A020304" pitchFamily="18" charset="0"/>
              </a:rPr>
              <a:t>Dealing with the happiness of having the baby vs. anxiety of </a:t>
            </a:r>
            <a:r>
              <a:rPr lang="en-US" sz="32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responsibilities</a:t>
            </a:r>
          </a:p>
          <a:p>
            <a:pPr marL="342900" lvl="3" indent="-342900" algn="l"/>
            <a:r>
              <a:rPr lang="en-US" sz="26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		-Realize that it’s a big responsibility</a:t>
            </a:r>
            <a:endParaRPr lang="en-US" sz="2600" dirty="0">
              <a:solidFill>
                <a:srgbClr val="FF0000"/>
              </a:solidFill>
              <a:latin typeface="Footlight MT Light" panose="0204060206030A020304" pitchFamily="18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Footlight MT Light" panose="0204060206030A020304" pitchFamily="18" charset="0"/>
              </a:rPr>
              <a:t>Coping with fear of having the baby vs. feeling of being </a:t>
            </a:r>
            <a:r>
              <a:rPr lang="en-US" sz="32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overwhelmed</a:t>
            </a:r>
          </a:p>
          <a:p>
            <a:pPr marL="342900" lvl="1" indent="-342900" algn="l"/>
            <a:r>
              <a:rPr lang="en-US" sz="30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		</a:t>
            </a:r>
            <a:r>
              <a:rPr lang="en-US" sz="28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-Take steps to address things of concern</a:t>
            </a:r>
            <a:endParaRPr lang="en-US" sz="2800" dirty="0">
              <a:solidFill>
                <a:srgbClr val="FF0000"/>
              </a:solidFill>
              <a:latin typeface="Footlight MT Light" panose="0204060206030A020304" pitchFamily="18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Footlight MT Light" panose="0204060206030A020304" pitchFamily="18" charset="0"/>
              </a:rPr>
              <a:t>Resolving resentment of new role vs. guilt for having negative </a:t>
            </a:r>
            <a:r>
              <a:rPr lang="en-US" sz="32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feelings</a:t>
            </a:r>
          </a:p>
          <a:p>
            <a:pPr marL="342900" lvl="0" indent="-342900" algn="l"/>
            <a:r>
              <a:rPr lang="en-US" sz="32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		-</a:t>
            </a:r>
            <a:r>
              <a:rPr lang="en-US" sz="28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Talk to someone about the your feelings to get understanding</a:t>
            </a:r>
            <a:endParaRPr lang="en-US" sz="3200" dirty="0">
              <a:solidFill>
                <a:srgbClr val="FF0000"/>
              </a:solidFill>
              <a:latin typeface="Footlight MT Light" panose="0204060206030A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4000" dirty="0">
              <a:solidFill>
                <a:srgbClr val="FF0000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334000" cy="1676400"/>
          </a:xfrm>
        </p:spPr>
        <p:txBody>
          <a:bodyPr>
            <a:normAutofit/>
          </a:bodyPr>
          <a:lstStyle/>
          <a:p>
            <a:r>
              <a:rPr lang="en-US" sz="4000" b="0" dirty="0">
                <a:latin typeface="Footlight MT Light" panose="0204060206030A020304" pitchFamily="18" charset="0"/>
              </a:rPr>
              <a:t>Handling mixed emotions</a:t>
            </a:r>
          </a:p>
        </p:txBody>
      </p:sp>
    </p:spTree>
    <p:extLst>
      <p:ext uri="{BB962C8B-B14F-4D97-AF65-F5344CB8AC3E}">
        <p14:creationId xmlns="" xmlns:p14="http://schemas.microsoft.com/office/powerpoint/2010/main" val="366759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8229600" cy="3733800"/>
          </a:xfrm>
        </p:spPr>
        <p:txBody>
          <a:bodyPr>
            <a:no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  <a:latin typeface="Footlight MT Light" panose="0204060206030A020304" pitchFamily="18" charset="0"/>
              </a:rPr>
              <a:t>Realizing that confidence is not inborn, but takes time and </a:t>
            </a:r>
            <a:r>
              <a:rPr lang="en-US" sz="36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patience</a:t>
            </a:r>
          </a:p>
          <a:p>
            <a:pPr marL="342900" lvl="0" indent="-342900" algn="l"/>
            <a:r>
              <a:rPr lang="en-US" sz="36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		-</a:t>
            </a:r>
            <a:r>
              <a:rPr lang="en-US" sz="28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Gain knowledge from a class or a online video</a:t>
            </a:r>
            <a:endParaRPr lang="en-US" sz="3600" dirty="0">
              <a:solidFill>
                <a:srgbClr val="FF0000"/>
              </a:solidFill>
              <a:latin typeface="Footlight MT Light" panose="0204060206030A020304" pitchFamily="18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  <a:latin typeface="Footlight MT Light" panose="0204060206030A020304" pitchFamily="18" charset="0"/>
              </a:rPr>
              <a:t>Obtaining guidance from experienced </a:t>
            </a:r>
            <a:r>
              <a:rPr lang="en-US" sz="36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parents</a:t>
            </a:r>
          </a:p>
          <a:p>
            <a:pPr marL="342900" lvl="0" indent="-342900" algn="l"/>
            <a:r>
              <a:rPr lang="en-US" sz="36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		-</a:t>
            </a:r>
            <a:r>
              <a:rPr lang="en-US" sz="24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Get help from </a:t>
            </a:r>
            <a:r>
              <a:rPr lang="en-US" sz="24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your </a:t>
            </a:r>
            <a:r>
              <a:rPr lang="en-US" sz="24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parents </a:t>
            </a:r>
            <a:r>
              <a:rPr lang="en-US" sz="240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or </a:t>
            </a:r>
            <a:r>
              <a:rPr lang="en-US" sz="240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other </a:t>
            </a:r>
            <a:r>
              <a:rPr lang="en-US" sz="24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parents</a:t>
            </a:r>
            <a:endParaRPr lang="en-US" sz="3600" dirty="0">
              <a:solidFill>
                <a:srgbClr val="FF0000"/>
              </a:solidFill>
              <a:latin typeface="Footlight MT Light" panose="0204060206030A020304" pitchFamily="18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  <a:latin typeface="Footlight MT Light" panose="0204060206030A020304" pitchFamily="18" charset="0"/>
              </a:rPr>
              <a:t>Growing through hands-on </a:t>
            </a:r>
            <a:r>
              <a:rPr lang="en-US" sz="36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experiences</a:t>
            </a:r>
          </a:p>
          <a:p>
            <a:pPr marL="342900" lvl="0" indent="-342900" algn="l"/>
            <a:r>
              <a:rPr lang="en-US" sz="36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		-</a:t>
            </a:r>
            <a:r>
              <a:rPr lang="en-US" sz="24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Practice makes perfect</a:t>
            </a:r>
            <a:endParaRPr lang="en-US" sz="3600" dirty="0">
              <a:solidFill>
                <a:srgbClr val="FF0000"/>
              </a:solidFill>
              <a:latin typeface="Footlight MT Light" panose="0204060206030A020304" pitchFamily="18" charset="0"/>
            </a:endParaRPr>
          </a:p>
          <a:p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533400"/>
            <a:ext cx="5562600" cy="1295400"/>
          </a:xfrm>
        </p:spPr>
        <p:txBody>
          <a:bodyPr>
            <a:normAutofit fontScale="90000"/>
          </a:bodyPr>
          <a:lstStyle/>
          <a:p>
            <a:pPr lvl="0"/>
            <a:r>
              <a:rPr lang="en-US" sz="4400" b="0" dirty="0">
                <a:latin typeface="Footlight MT Light" panose="0204060206030A020304" pitchFamily="18" charset="0"/>
              </a:rPr>
              <a:t>Gaining confidence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500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1000" y="2667000"/>
            <a:ext cx="8229600" cy="3389376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Bonding </a:t>
            </a:r>
            <a:r>
              <a:rPr lang="en-US" sz="3600" dirty="0">
                <a:solidFill>
                  <a:srgbClr val="FF0000"/>
                </a:solidFill>
                <a:latin typeface="Footlight MT Light" panose="0204060206030A020304" pitchFamily="18" charset="0"/>
              </a:rPr>
              <a:t>develops </a:t>
            </a:r>
            <a:r>
              <a:rPr lang="en-US" sz="36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gradually</a:t>
            </a:r>
          </a:p>
          <a:p>
            <a:pPr marL="342900" lvl="0" indent="-342900" algn="l"/>
            <a:r>
              <a:rPr lang="en-US" sz="36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		</a:t>
            </a:r>
            <a:r>
              <a:rPr lang="en-US" sz="28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-</a:t>
            </a:r>
            <a:r>
              <a:rPr lang="en-US" sz="24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Use a loving tone of voice while interacting with child</a:t>
            </a:r>
            <a:endParaRPr lang="en-US" sz="2400" dirty="0">
              <a:solidFill>
                <a:srgbClr val="FF0000"/>
              </a:solidFill>
              <a:latin typeface="Footlight MT Light" panose="0204060206030A020304" pitchFamily="18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  <a:latin typeface="Footlight MT Light" panose="0204060206030A020304" pitchFamily="18" charset="0"/>
              </a:rPr>
              <a:t>Meeting daily needs of child with love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-Sit down together and hold baby close while feeding</a:t>
            </a:r>
            <a:endParaRPr lang="en-US" sz="2400" dirty="0">
              <a:solidFill>
                <a:srgbClr val="FF0000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685800"/>
            <a:ext cx="6477000" cy="1600200"/>
          </a:xfrm>
        </p:spPr>
        <p:txBody>
          <a:bodyPr>
            <a:normAutofit/>
          </a:bodyPr>
          <a:lstStyle/>
          <a:p>
            <a:pPr lvl="0"/>
            <a:r>
              <a:rPr lang="en-US" sz="4000" b="0" dirty="0">
                <a:latin typeface="Footlight MT Light" panose="0204060206030A020304" pitchFamily="18" charset="0"/>
              </a:rPr>
              <a:t>Strengthening the parent-child bond</a:t>
            </a:r>
            <a:r>
              <a:rPr lang="en-US" b="0" dirty="0">
                <a:latin typeface="Footlight MT Light" panose="0204060206030A020304" pitchFamily="18" charset="0"/>
              </a:rPr>
              <a:t/>
            </a:r>
            <a:br>
              <a:rPr lang="en-US" b="0" dirty="0">
                <a:latin typeface="Footlight MT Light" panose="0204060206030A020304" pitchFamily="18" charset="0"/>
              </a:rPr>
            </a:br>
            <a:endParaRPr lang="en-US" b="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508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Setting </a:t>
            </a:r>
            <a:r>
              <a:rPr lang="en-US" sz="3600" dirty="0">
                <a:solidFill>
                  <a:srgbClr val="FF0000"/>
                </a:solidFill>
                <a:latin typeface="Footlight MT Light" panose="0204060206030A020304" pitchFamily="18" charset="0"/>
              </a:rPr>
              <a:t>priorities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  <a:latin typeface="Footlight MT Light" panose="0204060206030A020304" pitchFamily="18" charset="0"/>
              </a:rPr>
              <a:t>Using time effectively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  <a:latin typeface="Footlight MT Light" panose="0204060206030A020304" pitchFamily="18" charset="0"/>
              </a:rPr>
              <a:t>Getting organized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  <a:latin typeface="Footlight MT Light" panose="0204060206030A020304" pitchFamily="18" charset="0"/>
              </a:rPr>
              <a:t>Managing stress</a:t>
            </a:r>
          </a:p>
          <a:p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9800" y="457200"/>
            <a:ext cx="4800600" cy="1752600"/>
          </a:xfrm>
        </p:spPr>
        <p:txBody>
          <a:bodyPr>
            <a:normAutofit/>
          </a:bodyPr>
          <a:lstStyle/>
          <a:p>
            <a:pPr lvl="0"/>
            <a:r>
              <a:rPr lang="en-US" sz="4400" b="0" dirty="0">
                <a:latin typeface="Footlight MT Light" panose="0204060206030A020304" pitchFamily="18" charset="0"/>
              </a:rPr>
              <a:t>Managing multiple roles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9683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rgbClr val="FF0000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Selecting </a:t>
            </a:r>
            <a:r>
              <a:rPr lang="en-US" sz="3600" dirty="0">
                <a:solidFill>
                  <a:srgbClr val="FF0000"/>
                </a:solidFill>
                <a:latin typeface="Footlight MT Light" panose="0204060206030A020304" pitchFamily="18" charset="0"/>
              </a:rPr>
              <a:t>trustworthy people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  <a:latin typeface="Footlight MT Light" panose="0204060206030A020304" pitchFamily="18" charset="0"/>
              </a:rPr>
              <a:t>Showing kindness and diplomacy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  <a:latin typeface="Footlight MT Light" panose="0204060206030A020304" pitchFamily="18" charset="0"/>
              </a:rPr>
              <a:t>Expressing appreciation </a:t>
            </a:r>
          </a:p>
          <a:p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0" y="533400"/>
            <a:ext cx="5867400" cy="1524000"/>
          </a:xfrm>
        </p:spPr>
        <p:txBody>
          <a:bodyPr>
            <a:normAutofit fontScale="90000"/>
          </a:bodyPr>
          <a:lstStyle/>
          <a:p>
            <a:pPr lvl="0"/>
            <a:r>
              <a:rPr lang="en-US" sz="4900" b="0" dirty="0">
                <a:latin typeface="Footlight MT Light" panose="0204060206030A020304" pitchFamily="18" charset="0"/>
              </a:rPr>
              <a:t>Developing a support system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840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122</TotalTime>
  <Words>77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BlackTie</vt:lpstr>
      <vt:lpstr> 4.04  Challenges for new parents </vt:lpstr>
      <vt:lpstr>Adapting to new routines </vt:lpstr>
      <vt:lpstr>Handling mixed emotions</vt:lpstr>
      <vt:lpstr>Gaining confidence  </vt:lpstr>
      <vt:lpstr>Strengthening the parent-child bond </vt:lpstr>
      <vt:lpstr>Managing multiple roles </vt:lpstr>
      <vt:lpstr>Developing a support system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for new parents</dc:title>
  <dc:creator>Jessica</dc:creator>
  <cp:lastModifiedBy>jlashley</cp:lastModifiedBy>
  <cp:revision>10</cp:revision>
  <dcterms:created xsi:type="dcterms:W3CDTF">2014-05-08T02:03:28Z</dcterms:created>
  <dcterms:modified xsi:type="dcterms:W3CDTF">2014-05-08T14:33:11Z</dcterms:modified>
</cp:coreProperties>
</file>